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4"/>
    <p:sldMasterId id="2147483755" r:id="rId5"/>
    <p:sldMasterId id="2147483723" r:id="rId6"/>
    <p:sldMasterId id="2147483732" r:id="rId7"/>
    <p:sldMasterId id="2147483753" r:id="rId8"/>
  </p:sldMasterIdLst>
  <p:notesMasterIdLst>
    <p:notesMasterId r:id="rId29"/>
  </p:notesMasterIdLst>
  <p:handoutMasterIdLst>
    <p:handoutMasterId r:id="rId30"/>
  </p:handoutMasterIdLst>
  <p:sldIdLst>
    <p:sldId id="256" r:id="rId9"/>
    <p:sldId id="265" r:id="rId10"/>
    <p:sldId id="266" r:id="rId11"/>
    <p:sldId id="292" r:id="rId12"/>
    <p:sldId id="267" r:id="rId13"/>
    <p:sldId id="295" r:id="rId14"/>
    <p:sldId id="257" r:id="rId15"/>
    <p:sldId id="261" r:id="rId16"/>
    <p:sldId id="274" r:id="rId17"/>
    <p:sldId id="262" r:id="rId18"/>
    <p:sldId id="276" r:id="rId19"/>
    <p:sldId id="277" r:id="rId20"/>
    <p:sldId id="278" r:id="rId21"/>
    <p:sldId id="279" r:id="rId22"/>
    <p:sldId id="280" r:id="rId23"/>
    <p:sldId id="290" r:id="rId24"/>
    <p:sldId id="291" r:id="rId25"/>
    <p:sldId id="296" r:id="rId26"/>
    <p:sldId id="297" r:id="rId27"/>
    <p:sldId id="298"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2" autoAdjust="0"/>
    <p:restoredTop sz="94660"/>
  </p:normalViewPr>
  <p:slideViewPr>
    <p:cSldViewPr snapToGrid="0" snapToObjects="1">
      <p:cViewPr varScale="1">
        <p:scale>
          <a:sx n="105" d="100"/>
          <a:sy n="105" d="100"/>
        </p:scale>
        <p:origin x="2124"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  Caudle" userId="7e96a531-2563-48f5-a502-153b6c231f9c" providerId="ADAL" clId="{C36E4BB3-6BF8-432A-B403-8D6052DAAC64}"/>
    <pc:docChg chg="modSld">
      <pc:chgData name="Nick  Caudle" userId="7e96a531-2563-48f5-a502-153b6c231f9c" providerId="ADAL" clId="{C36E4BB3-6BF8-432A-B403-8D6052DAAC64}" dt="2025-07-24T13:52:18.570" v="64" actId="20577"/>
      <pc:docMkLst>
        <pc:docMk/>
      </pc:docMkLst>
      <pc:sldChg chg="modSp mod">
        <pc:chgData name="Nick  Caudle" userId="7e96a531-2563-48f5-a502-153b6c231f9c" providerId="ADAL" clId="{C36E4BB3-6BF8-432A-B403-8D6052DAAC64}" dt="2025-07-24T13:49:09.579" v="6" actId="6549"/>
        <pc:sldMkLst>
          <pc:docMk/>
          <pc:sldMk cId="2382479828" sldId="262"/>
        </pc:sldMkLst>
        <pc:spChg chg="mod">
          <ac:chgData name="Nick  Caudle" userId="7e96a531-2563-48f5-a502-153b6c231f9c" providerId="ADAL" clId="{C36E4BB3-6BF8-432A-B403-8D6052DAAC64}" dt="2025-07-24T13:49:09.579" v="6" actId="6549"/>
          <ac:spMkLst>
            <pc:docMk/>
            <pc:sldMk cId="2382479828" sldId="262"/>
            <ac:spMk id="3" creationId="{00000000-0000-0000-0000-000000000000}"/>
          </ac:spMkLst>
        </pc:spChg>
      </pc:sldChg>
      <pc:sldChg chg="modSp mod">
        <pc:chgData name="Nick  Caudle" userId="7e96a531-2563-48f5-a502-153b6c231f9c" providerId="ADAL" clId="{C36E4BB3-6BF8-432A-B403-8D6052DAAC64}" dt="2025-07-24T13:50:33.063" v="7" actId="20577"/>
        <pc:sldMkLst>
          <pc:docMk/>
          <pc:sldMk cId="3935066953" sldId="280"/>
        </pc:sldMkLst>
        <pc:spChg chg="mod">
          <ac:chgData name="Nick  Caudle" userId="7e96a531-2563-48f5-a502-153b6c231f9c" providerId="ADAL" clId="{C36E4BB3-6BF8-432A-B403-8D6052DAAC64}" dt="2025-07-24T13:50:33.063" v="7" actId="20577"/>
          <ac:spMkLst>
            <pc:docMk/>
            <pc:sldMk cId="3935066953" sldId="280"/>
            <ac:spMk id="3" creationId="{00000000-0000-0000-0000-000000000000}"/>
          </ac:spMkLst>
        </pc:spChg>
      </pc:sldChg>
      <pc:sldChg chg="modSp mod">
        <pc:chgData name="Nick  Caudle" userId="7e96a531-2563-48f5-a502-153b6c231f9c" providerId="ADAL" clId="{C36E4BB3-6BF8-432A-B403-8D6052DAAC64}" dt="2025-07-24T13:51:38.468" v="22" actId="20577"/>
        <pc:sldMkLst>
          <pc:docMk/>
          <pc:sldMk cId="938539540" sldId="290"/>
        </pc:sldMkLst>
        <pc:spChg chg="mod">
          <ac:chgData name="Nick  Caudle" userId="7e96a531-2563-48f5-a502-153b6c231f9c" providerId="ADAL" clId="{C36E4BB3-6BF8-432A-B403-8D6052DAAC64}" dt="2025-07-24T13:51:00.732" v="13" actId="20577"/>
          <ac:spMkLst>
            <pc:docMk/>
            <pc:sldMk cId="938539540" sldId="290"/>
            <ac:spMk id="2" creationId="{00000000-0000-0000-0000-000000000000}"/>
          </ac:spMkLst>
        </pc:spChg>
        <pc:spChg chg="mod">
          <ac:chgData name="Nick  Caudle" userId="7e96a531-2563-48f5-a502-153b6c231f9c" providerId="ADAL" clId="{C36E4BB3-6BF8-432A-B403-8D6052DAAC64}" dt="2025-07-24T13:51:38.468" v="22" actId="20577"/>
          <ac:spMkLst>
            <pc:docMk/>
            <pc:sldMk cId="938539540" sldId="290"/>
            <ac:spMk id="3" creationId="{00000000-0000-0000-0000-000000000000}"/>
          </ac:spMkLst>
        </pc:spChg>
      </pc:sldChg>
      <pc:sldChg chg="modSp mod">
        <pc:chgData name="Nick  Caudle" userId="7e96a531-2563-48f5-a502-153b6c231f9c" providerId="ADAL" clId="{C36E4BB3-6BF8-432A-B403-8D6052DAAC64}" dt="2025-07-24T13:52:18.570" v="64" actId="20577"/>
        <pc:sldMkLst>
          <pc:docMk/>
          <pc:sldMk cId="2241717629" sldId="291"/>
        </pc:sldMkLst>
        <pc:spChg chg="mod">
          <ac:chgData name="Nick  Caudle" userId="7e96a531-2563-48f5-a502-153b6c231f9c" providerId="ADAL" clId="{C36E4BB3-6BF8-432A-B403-8D6052DAAC64}" dt="2025-07-24T13:51:46.329" v="28" actId="20577"/>
          <ac:spMkLst>
            <pc:docMk/>
            <pc:sldMk cId="2241717629" sldId="291"/>
            <ac:spMk id="2" creationId="{00000000-0000-0000-0000-000000000000}"/>
          </ac:spMkLst>
        </pc:spChg>
        <pc:spChg chg="mod">
          <ac:chgData name="Nick  Caudle" userId="7e96a531-2563-48f5-a502-153b6c231f9c" providerId="ADAL" clId="{C36E4BB3-6BF8-432A-B403-8D6052DAAC64}" dt="2025-07-24T13:52:18.570" v="64" actId="20577"/>
          <ac:spMkLst>
            <pc:docMk/>
            <pc:sldMk cId="2241717629" sldId="291"/>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t>7/24/2025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t>7/24/2025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79529-B27C-44EC-BC06-3D93991A009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091BBE-4FED-4AA8-86E7-2A3CA3E2C30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8A5011-557E-4518-A0DC-2D5B1BAA8ADC}"/>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46C05110-736B-4516-B81B-3336A50AD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8EA344-AF59-4284-853D-BA055CB135C6}"/>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1916715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C5F1D-AA9E-485F-AC10-00B458B154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3CC373-34D4-4295-B67F-864A5A8F6F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4962D8-0D15-49B2-9F8D-3051FBB879BC}"/>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04EF4197-4E6C-49E4-98E9-486FCC1BBB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7926D5-6132-488F-A1CD-DEAF40C24B29}"/>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3362519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7024E-5AB1-4DD1-9F34-1C03A0E5F2D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2617B2-5617-4A6C-96A7-F061295169AF}"/>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925848-1332-4E62-A944-B3643E7A33AC}"/>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303E1E75-36FD-4693-A7E9-E269D321F7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981B5C-D706-455E-A05D-1A76DB6B76F4}"/>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551020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6077-0B08-4808-863A-937CC2A527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F3AD3A-3627-41B5-AE53-F5CF5B302903}"/>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9BC45F-76A3-49EC-BE53-4F2D0AEEF25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1C32C6-41CD-4EFA-94B6-4BEDE308CEBE}"/>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6" name="Footer Placeholder 5">
            <a:extLst>
              <a:ext uri="{FF2B5EF4-FFF2-40B4-BE49-F238E27FC236}">
                <a16:creationId xmlns:a16="http://schemas.microsoft.com/office/drawing/2014/main" id="{F3C520A1-0813-40C5-A9B1-EFB0345A34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45237A-AE9A-44C6-95C2-CA46D29C73EF}"/>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1880846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40003-6A25-4AE1-BE0F-01FFBD4D951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FA967A-7892-4ADD-9320-2338DE0DD27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33936F-7B33-46CB-AAF4-031A1FDF6D67}"/>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87D409-0D23-429D-AEE2-1E43F52BB3B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9EB157-17EC-4E77-BE61-5C2FB7E2BEA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D39484-B8C1-42EC-99D7-F8CFCBDAF514}"/>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8" name="Footer Placeholder 7">
            <a:extLst>
              <a:ext uri="{FF2B5EF4-FFF2-40B4-BE49-F238E27FC236}">
                <a16:creationId xmlns:a16="http://schemas.microsoft.com/office/drawing/2014/main" id="{2D8AF38D-7B84-4225-8F3D-6372AE83F7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33283A-2217-4752-9B1E-CFD43EF35F12}"/>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3886368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9C106-191E-4F7E-99AB-DEC0E1224E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DA503F-29E7-44BF-97C2-DCBBD185CEF4}"/>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4" name="Footer Placeholder 3">
            <a:extLst>
              <a:ext uri="{FF2B5EF4-FFF2-40B4-BE49-F238E27FC236}">
                <a16:creationId xmlns:a16="http://schemas.microsoft.com/office/drawing/2014/main" id="{FA0000FA-6EDF-49AC-82AB-DADB6388CA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9FE64-C8CF-41B2-873C-0051CFA6BF9A}"/>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2599991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7A9627-3425-49B2-BFD7-4C20D2E57058}"/>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3" name="Footer Placeholder 2">
            <a:extLst>
              <a:ext uri="{FF2B5EF4-FFF2-40B4-BE49-F238E27FC236}">
                <a16:creationId xmlns:a16="http://schemas.microsoft.com/office/drawing/2014/main" id="{B99447D5-9DAE-49AA-BDBF-A8C86303C7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948BFA-ACD2-4148-A9D8-3EDEEEB8251A}"/>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2067502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5A1C2-BED4-4E85-841E-696AF226C27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8A6E91-EEB8-45B2-8141-0E3B3D12E8B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92A27C-C3B5-4C35-998A-91952CE43BC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BB0144-0665-49D6-A27E-C7B4B0125615}"/>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6" name="Footer Placeholder 5">
            <a:extLst>
              <a:ext uri="{FF2B5EF4-FFF2-40B4-BE49-F238E27FC236}">
                <a16:creationId xmlns:a16="http://schemas.microsoft.com/office/drawing/2014/main" id="{7590AB30-DD71-4698-8193-AF21498297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FE4953-761D-41CF-AB26-9DC1E406E03D}"/>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2249140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71718-F18E-4F7B-82DC-AEDE423494F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BCB2B0-9DDF-4CAE-9D5A-96E13B4829E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3C42E-5FE5-4063-8C63-25057FD0F81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7136C-C631-4513-80FE-CC8670A82C14}"/>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6" name="Footer Placeholder 5">
            <a:extLst>
              <a:ext uri="{FF2B5EF4-FFF2-40B4-BE49-F238E27FC236}">
                <a16:creationId xmlns:a16="http://schemas.microsoft.com/office/drawing/2014/main" id="{8C80CFF7-C8FF-41FB-8F4D-F770F78AFB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6DC482-40FC-47E3-B72D-2B6F4B3A316C}"/>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36075618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3F058-7629-4492-BB0E-08149E1060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63F155-EAD0-4B6B-A9A6-C3B3E9195D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02087-3223-4645-B789-7AAA4369E242}"/>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9036CBBF-6423-4B24-B622-ED0DCDDC6D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C2896-DBB8-4F5A-92F0-14F583C1FD6D}"/>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119716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F1EEF7-32D7-44E9-8EB2-02AD9667A21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17FD3D-890D-4E8A-B353-64924117100F}"/>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1BE3F-30E5-4B1B-A68B-A7F5A1E9B5E1}"/>
              </a:ext>
            </a:extLst>
          </p:cNvPr>
          <p:cNvSpPr>
            <a:spLocks noGrp="1"/>
          </p:cNvSpPr>
          <p:nvPr>
            <p:ph type="dt" sz="half" idx="10"/>
          </p:nvPr>
        </p:nvSpPr>
        <p:spPr/>
        <p:txBody>
          <a:body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09D7D066-C67F-4F44-AF50-9EC5D66C1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4324E3-E52F-44DA-BE3F-BD58414D6311}"/>
              </a:ext>
            </a:extLst>
          </p:cNvPr>
          <p:cNvSpPr>
            <a:spLocks noGrp="1"/>
          </p:cNvSpPr>
          <p:nvPr>
            <p:ph type="sldNum" sz="quarter" idx="12"/>
          </p:nvPr>
        </p:nvSpPr>
        <p:spPr/>
        <p:txBody>
          <a:bodyPr/>
          <a:lstStyle/>
          <a:p>
            <a:fld id="{E942E195-280B-499F-B3AE-5774DC86E0C8}" type="slidenum">
              <a:rPr lang="en-US" smtClean="0"/>
              <a:t>‹#›</a:t>
            </a:fld>
            <a:endParaRPr lang="en-US"/>
          </a:p>
        </p:txBody>
      </p:sp>
    </p:spTree>
    <p:extLst>
      <p:ext uri="{BB962C8B-B14F-4D97-AF65-F5344CB8AC3E}">
        <p14:creationId xmlns:p14="http://schemas.microsoft.com/office/powerpoint/2010/main" val="2740685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62FADDA2-E13B-F548-856B-05843CC20AFE}" type="slidenum">
              <a:rPr lang="en-US"/>
              <a:pPr/>
              <a:t>‹#›</a:t>
            </a:fld>
            <a:endParaRPr lang="en-US"/>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65259849-736F-2C48-9F66-0F7642C7CEF8}" type="slidenum">
              <a:rPr lang="en-US"/>
              <a:pPr/>
              <a:t>‹#›</a:t>
            </a:fld>
            <a:endParaRPr lang="en-US"/>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image" Target="../media/image3.png"/><Relationship Id="rId4" Type="http://schemas.openxmlformats.org/officeDocument/2006/relationships/slideLayout" Target="../slideLayouts/slideLayout2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dirty="0">
              <a:latin typeface="Ubuntu"/>
              <a:cs typeface="Ubuntu"/>
            </a:endParaRPr>
          </a:p>
        </p:txBody>
      </p:sp>
      <p:sp>
        <p:nvSpPr>
          <p:cNvPr id="3" name="TextBox 2"/>
          <p:cNvSpPr txBox="1"/>
          <p:nvPr/>
        </p:nvSpPr>
        <p:spPr>
          <a:xfrm>
            <a:off x="3978000" y="5749806"/>
            <a:ext cx="3497034" cy="415498"/>
          </a:xfrm>
          <a:prstGeom prst="rect">
            <a:avLst/>
          </a:prstGeom>
          <a:noFill/>
        </p:spPr>
        <p:txBody>
          <a:bodyPr wrap="square" rtlCol="0">
            <a:spAutoFit/>
          </a:bodyPr>
          <a:lstStyle/>
          <a:p>
            <a:pPr algn="r"/>
            <a:r>
              <a:rPr lang="en-US" sz="2100" b="0" i="1" kern="1200" spc="-100" dirty="0">
                <a:solidFill>
                  <a:srgbClr val="4F5146"/>
                </a:solidFill>
                <a:latin typeface="Ubuntu"/>
              </a:rPr>
              <a:t>Michigan</a:t>
            </a: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64199-0B8C-4FD4-BAAF-2DE433EAE6A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099458-3E14-4E41-B86E-B082D612F12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3B907-C568-402E-91DB-F1805D3E568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E2462B-20BE-4A6C-BD1B-596497927180}" type="datetimeFigureOut">
              <a:rPr lang="en-US" smtClean="0"/>
              <a:t>7/24/2025</a:t>
            </a:fld>
            <a:endParaRPr lang="en-US"/>
          </a:p>
        </p:txBody>
      </p:sp>
      <p:sp>
        <p:nvSpPr>
          <p:cNvPr id="5" name="Footer Placeholder 4">
            <a:extLst>
              <a:ext uri="{FF2B5EF4-FFF2-40B4-BE49-F238E27FC236}">
                <a16:creationId xmlns:a16="http://schemas.microsoft.com/office/drawing/2014/main" id="{0BE5980F-0918-41CD-B59C-88CB13846D0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6E6258-BC60-4542-9938-757974D0B7B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2E195-280B-499F-B3AE-5774DC86E0C8}" type="slidenum">
              <a:rPr lang="en-US" smtClean="0"/>
              <a:t>‹#›</a:t>
            </a:fld>
            <a:endParaRPr lang="en-US"/>
          </a:p>
        </p:txBody>
      </p:sp>
    </p:spTree>
    <p:extLst>
      <p:ext uri="{BB962C8B-B14F-4D97-AF65-F5344CB8AC3E}">
        <p14:creationId xmlns:p14="http://schemas.microsoft.com/office/powerpoint/2010/main" val="228954374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4"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7">
            <a:extLst>
              <a:ext uri="{FF2B5EF4-FFF2-40B4-BE49-F238E27FC236}">
                <a16:creationId xmlns:a16="http://schemas.microsoft.com/office/drawing/2014/main" id="{75076B87-A0DB-5258-E4B2-393B120DE168}"/>
              </a:ext>
            </a:extLst>
          </p:cNvPr>
          <p:cNvSpPr>
            <a:spLocks noGrp="1"/>
          </p:cNvSpPr>
          <p:nvPr>
            <p:ph type="ctrTitle"/>
          </p:nvPr>
        </p:nvSpPr>
        <p:spPr>
          <a:xfrm>
            <a:off x="554037" y="2148150"/>
            <a:ext cx="7773293" cy="1470049"/>
          </a:xfrm>
        </p:spPr>
        <p:txBody>
          <a:bodyPr/>
          <a:lstStyle/>
          <a:p>
            <a:pPr algn="ctr"/>
            <a:r>
              <a:rPr lang="en-US" dirty="0"/>
              <a:t>Speed Skating Official Rules</a:t>
            </a: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88139" cy="1046064"/>
          </a:xfrm>
        </p:spPr>
        <p:txBody>
          <a:bodyPr/>
          <a:lstStyle/>
          <a:p>
            <a:pPr algn="ctr"/>
            <a:r>
              <a:rPr lang="en-US" dirty="0"/>
              <a:t>General  Rules</a:t>
            </a:r>
          </a:p>
        </p:txBody>
      </p:sp>
      <p:sp>
        <p:nvSpPr>
          <p:cNvPr id="3" name="Content Placeholder 2"/>
          <p:cNvSpPr>
            <a:spLocks noGrp="1"/>
          </p:cNvSpPr>
          <p:nvPr>
            <p:ph idx="1"/>
          </p:nvPr>
        </p:nvSpPr>
        <p:spPr>
          <a:xfrm>
            <a:off x="544513" y="1741487"/>
            <a:ext cx="7912100" cy="4563619"/>
          </a:xfrm>
        </p:spPr>
        <p:txBody>
          <a:bodyPr>
            <a:noAutofit/>
          </a:bodyPr>
          <a:lstStyle/>
          <a:p>
            <a:pPr marL="342900" indent="-342900">
              <a:buFont typeface="Arial" panose="020B0604020202020204" pitchFamily="34" charset="0"/>
              <a:buChar char="•"/>
            </a:pPr>
            <a:r>
              <a:rPr lang="en-US" sz="2400" dirty="0"/>
              <a:t>Athletes entered in Speed Skating at State Winter Games may not participate in any other sports.</a:t>
            </a:r>
          </a:p>
          <a:p>
            <a:pPr marL="387350" lvl="1" indent="-342900">
              <a:buFont typeface="Arial" panose="020B0604020202020204" pitchFamily="34" charset="0"/>
              <a:buChar char="•"/>
            </a:pPr>
            <a:r>
              <a:rPr lang="en-US" sz="2000" dirty="0"/>
              <a:t>Athletes may participate in up to two events within Speed Skating.</a:t>
            </a:r>
          </a:p>
          <a:p>
            <a:pPr marL="387350" lvl="1" indent="-342900">
              <a:buFont typeface="Arial" panose="020B0604020202020204" pitchFamily="34" charset="0"/>
              <a:buChar char="•"/>
            </a:pPr>
            <a:r>
              <a:rPr lang="en-US" sz="2000" dirty="0"/>
              <a:t>Athletes may enter the 3000M Unified Relay as a 3</a:t>
            </a:r>
            <a:r>
              <a:rPr lang="en-US" sz="2000" baseline="30000" dirty="0"/>
              <a:t>rd</a:t>
            </a:r>
            <a:r>
              <a:rPr lang="en-US" sz="2000" dirty="0"/>
              <a:t> event.</a:t>
            </a:r>
          </a:p>
          <a:p>
            <a:pPr marL="342900" indent="-342900">
              <a:buFont typeface="Arial" panose="020B0604020202020204" pitchFamily="34" charset="0"/>
              <a:buChar char="•"/>
            </a:pPr>
            <a:r>
              <a:rPr lang="en-US" sz="2400" dirty="0"/>
              <a:t>There should be two skaters on the track at all times. </a:t>
            </a:r>
          </a:p>
          <a:p>
            <a:pPr marL="387350" lvl="1" indent="-342900">
              <a:buFont typeface="Arial" panose="020B0604020202020204" pitchFamily="34" charset="0"/>
              <a:buChar char="•"/>
            </a:pPr>
            <a:r>
              <a:rPr lang="en-US" sz="2000" dirty="0"/>
              <a:t>In a three-athlete division, all three athletes may compete at the same time. </a:t>
            </a:r>
          </a:p>
          <a:p>
            <a:pPr marL="342900" indent="-342900">
              <a:buFont typeface="Arial" panose="020B0604020202020204" pitchFamily="34" charset="0"/>
              <a:buChar char="•"/>
            </a:pPr>
            <a:r>
              <a:rPr lang="en-US" sz="2400" dirty="0"/>
              <a:t>Speed Skaters must go to the middle of the rink to stop. A skater who uses the wall to maintain balance or to assist in propelling oneself forward is considered assistance and will be disqualified.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1400" dirty="0"/>
          </a:p>
          <a:p>
            <a:pPr marL="342900" indent="-342900">
              <a:buAutoNum type="arabicPeriod" startAt="2"/>
            </a:pPr>
            <a:endParaRPr lang="en-US" sz="1400" dirty="0"/>
          </a:p>
          <a:p>
            <a:pPr marL="0" indent="0">
              <a:buNone/>
            </a:pPr>
            <a:endParaRPr lang="en-US" sz="1400" dirty="0"/>
          </a:p>
          <a:p>
            <a:pPr marL="0" indent="0">
              <a:buNone/>
            </a:pPr>
            <a:endParaRPr lang="en-US" sz="1400" dirty="0"/>
          </a:p>
        </p:txBody>
      </p:sp>
    </p:spTree>
    <p:extLst>
      <p:ext uri="{BB962C8B-B14F-4D97-AF65-F5344CB8AC3E}">
        <p14:creationId xmlns:p14="http://schemas.microsoft.com/office/powerpoint/2010/main" val="238247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30342" cy="1046064"/>
          </a:xfrm>
        </p:spPr>
        <p:txBody>
          <a:bodyPr/>
          <a:lstStyle/>
          <a:p>
            <a:pPr algn="ctr"/>
            <a:r>
              <a:rPr lang="en-US" dirty="0"/>
              <a:t>Start Equipment</a:t>
            </a:r>
          </a:p>
        </p:txBody>
      </p:sp>
      <p:sp>
        <p:nvSpPr>
          <p:cNvPr id="3" name="Content Placeholder 2"/>
          <p:cNvSpPr>
            <a:spLocks noGrp="1"/>
          </p:cNvSpPr>
          <p:nvPr>
            <p:ph idx="1"/>
          </p:nvPr>
        </p:nvSpPr>
        <p:spPr/>
        <p:txBody>
          <a:bodyPr/>
          <a:lstStyle/>
          <a:p>
            <a:endParaRPr lang="en-US" dirty="0"/>
          </a:p>
          <a:p>
            <a:pPr lvl="1">
              <a:buClrTx/>
              <a:buFont typeface="Arial" panose="020B0604020202020204" pitchFamily="34" charset="0"/>
              <a:buChar char="•"/>
            </a:pPr>
            <a:r>
              <a:rPr lang="en-US" sz="2400" dirty="0">
                <a:solidFill>
                  <a:schemeClr val="tx1"/>
                </a:solidFill>
                <a:latin typeface="+mn-lt"/>
              </a:rPr>
              <a:t>A start pistol or whistle shall be used to begin each race. False starts will require a restart.  </a:t>
            </a:r>
          </a:p>
          <a:p>
            <a:pPr lvl="1">
              <a:buClrTx/>
              <a:buFont typeface="Arial" panose="020B0604020202020204" pitchFamily="34" charset="0"/>
              <a:buChar char="•"/>
            </a:pPr>
            <a:r>
              <a:rPr lang="en-US" sz="2400" dirty="0">
                <a:solidFill>
                  <a:schemeClr val="tx1"/>
                </a:solidFill>
                <a:latin typeface="+mn-lt"/>
              </a:rPr>
              <a:t>For hearing impaired skaters, dropping a hand or flag shall accompany the sound of the gun.</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23625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60004" cy="1046064"/>
          </a:xfrm>
        </p:spPr>
        <p:txBody>
          <a:bodyPr/>
          <a:lstStyle/>
          <a:p>
            <a:pPr algn="ctr"/>
            <a:r>
              <a:rPr lang="en-US" dirty="0"/>
              <a:t>Track Markers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Moveable markers of rubber or other suitable material shall be used to mark the track.</a:t>
            </a:r>
          </a:p>
          <a:p>
            <a:pPr marL="342900" indent="-342900">
              <a:buFont typeface="Arial" panose="020B0604020202020204" pitchFamily="34" charset="0"/>
              <a:buChar char="•"/>
            </a:pPr>
            <a:r>
              <a:rPr lang="en-US" sz="2400" dirty="0"/>
              <a:t>No track markers shall be of such size and width, or be fixed to the ice, so that they will not move freely if they are struck by a skater.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866560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60004" cy="1046064"/>
          </a:xfrm>
        </p:spPr>
        <p:txBody>
          <a:bodyPr/>
          <a:lstStyle/>
          <a:p>
            <a:pPr algn="ctr"/>
            <a:r>
              <a:rPr lang="en-US" dirty="0"/>
              <a:t>Race Start</a:t>
            </a:r>
          </a:p>
        </p:txBody>
      </p:sp>
      <p:sp>
        <p:nvSpPr>
          <p:cNvPr id="3" name="Content Placeholder 2"/>
          <p:cNvSpPr>
            <a:spLocks noGrp="1"/>
          </p:cNvSpPr>
          <p:nvPr>
            <p:ph idx="1"/>
          </p:nvPr>
        </p:nvSpPr>
        <p:spPr>
          <a:xfrm>
            <a:off x="544513" y="1600811"/>
            <a:ext cx="7912100" cy="4464050"/>
          </a:xfrm>
        </p:spPr>
        <p:txBody>
          <a:bodyPr/>
          <a:lstStyle/>
          <a:p>
            <a:pPr lvl="1">
              <a:buClrTx/>
              <a:buSzPct val="100000"/>
              <a:buFont typeface="Arial" panose="020B0604020202020204" pitchFamily="34" charset="0"/>
              <a:buChar char="•"/>
            </a:pPr>
            <a:r>
              <a:rPr lang="en-US" sz="2400" dirty="0">
                <a:solidFill>
                  <a:schemeClr val="tx1"/>
                </a:solidFill>
                <a:latin typeface="+mn-lt"/>
              </a:rPr>
              <a:t>All skaters shall start a race with both skates behind the start line.  </a:t>
            </a:r>
          </a:p>
          <a:p>
            <a:pPr lvl="1">
              <a:buClrTx/>
              <a:buSzPct val="100000"/>
              <a:buFont typeface="Arial" panose="020B0604020202020204" pitchFamily="34" charset="0"/>
              <a:buChar char="•"/>
            </a:pPr>
            <a:r>
              <a:rPr lang="en-US" sz="2400" dirty="0">
                <a:solidFill>
                  <a:schemeClr val="tx1"/>
                </a:solidFill>
                <a:latin typeface="+mn-lt"/>
              </a:rPr>
              <a:t>A speed skater shall finish the race when the blade of one of his/her skates first crosses the finish line after completing the appropriate number of laps in the race.</a:t>
            </a:r>
          </a:p>
          <a:p>
            <a:pPr lvl="1">
              <a:buClrTx/>
              <a:buSzPct val="100000"/>
              <a:buFont typeface="Arial" panose="020B0604020202020204" pitchFamily="34" charset="0"/>
              <a:buChar char="•"/>
            </a:pPr>
            <a:r>
              <a:rPr lang="en-US" sz="2400" dirty="0">
                <a:solidFill>
                  <a:schemeClr val="tx1"/>
                </a:solidFill>
                <a:latin typeface="+mn-lt"/>
              </a:rPr>
              <a:t>If a skater is interfered with and falls before the first apex block after the starting line, the skaters may be called back to make a new start. This decision is up to the race referee.</a:t>
            </a:r>
          </a:p>
          <a:p>
            <a:pPr lvl="1"/>
            <a:endParaRPr lang="en-US" sz="2000"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6022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Race Start </a:t>
            </a:r>
          </a:p>
        </p:txBody>
      </p:sp>
      <p:sp>
        <p:nvSpPr>
          <p:cNvPr id="3" name="Content Placeholder 2"/>
          <p:cNvSpPr>
            <a:spLocks noGrp="1"/>
          </p:cNvSpPr>
          <p:nvPr>
            <p:ph idx="1"/>
          </p:nvPr>
        </p:nvSpPr>
        <p:spPr/>
        <p:txBody>
          <a:bodyPr/>
          <a:lstStyle/>
          <a:p>
            <a:pPr lvl="1">
              <a:buClrTx/>
              <a:buSzPct val="100000"/>
              <a:buFont typeface="Arial" panose="020B0604020202020204" pitchFamily="34" charset="0"/>
              <a:buChar char="•"/>
            </a:pPr>
            <a:r>
              <a:rPr lang="en-US" sz="2400" dirty="0">
                <a:solidFill>
                  <a:schemeClr val="tx1"/>
                </a:solidFill>
                <a:latin typeface="+mn-lt"/>
              </a:rPr>
              <a:t>The starter shall position himself/herself in front of the start line in such a way that he/she is clearly visible and distinguishable as the starter to all skaters starting the race.  </a:t>
            </a:r>
          </a:p>
          <a:p>
            <a:pPr lvl="1">
              <a:buClrTx/>
              <a:buSzPct val="100000"/>
              <a:buFont typeface="Arial" panose="020B0604020202020204" pitchFamily="34" charset="0"/>
              <a:buChar char="•"/>
            </a:pPr>
            <a:r>
              <a:rPr lang="en-US" sz="2400" dirty="0">
                <a:solidFill>
                  <a:schemeClr val="tx1"/>
                </a:solidFill>
                <a:latin typeface="+mn-lt"/>
              </a:rPr>
              <a:t>Races shall not start until the gun is fired or the whistle is blown. Skaters making two false starts shall be disqualified.</a:t>
            </a:r>
            <a:endParaRPr lang="en-US" sz="1600" dirty="0">
              <a:solidFill>
                <a:schemeClr val="tx1"/>
              </a:solidFill>
              <a:latin typeface="+mn-lt"/>
            </a:endParaRPr>
          </a:p>
          <a:p>
            <a:endParaRPr lang="en-US" dirty="0"/>
          </a:p>
        </p:txBody>
      </p:sp>
    </p:spTree>
    <p:extLst>
      <p:ext uri="{BB962C8B-B14F-4D97-AF65-F5344CB8AC3E}">
        <p14:creationId xmlns:p14="http://schemas.microsoft.com/office/powerpoint/2010/main" val="4232009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60004" cy="1046064"/>
          </a:xfrm>
        </p:spPr>
        <p:txBody>
          <a:bodyPr/>
          <a:lstStyle/>
          <a:p>
            <a:pPr algn="ctr"/>
            <a:r>
              <a:rPr lang="en-US" dirty="0"/>
              <a:t>Start Command</a:t>
            </a:r>
          </a:p>
        </p:txBody>
      </p:sp>
      <p:sp>
        <p:nvSpPr>
          <p:cNvPr id="3" name="Content Placeholder 2"/>
          <p:cNvSpPr>
            <a:spLocks noGrp="1"/>
          </p:cNvSpPr>
          <p:nvPr>
            <p:ph idx="1"/>
          </p:nvPr>
        </p:nvSpPr>
        <p:spPr/>
        <p:txBody>
          <a:bodyPr/>
          <a:lstStyle/>
          <a:p>
            <a:pPr marL="342900" lvl="0" indent="-342900">
              <a:buFont typeface="Arial" panose="020B0604020202020204" pitchFamily="34" charset="0"/>
              <a:buChar char="•"/>
            </a:pPr>
            <a:r>
              <a:rPr lang="en-US" sz="2400" dirty="0"/>
              <a:t>To begin a race, the starter will: </a:t>
            </a:r>
          </a:p>
          <a:p>
            <a:pPr marL="387350" lvl="1" indent="-342900">
              <a:buFont typeface="Arial" panose="020B0604020202020204" pitchFamily="34" charset="0"/>
              <a:buChar char="•"/>
            </a:pPr>
            <a:r>
              <a:rPr lang="en-US" sz="2000" dirty="0"/>
              <a:t>Announce: "Go to the start" (Skaters step to start line and place skates behind the start line).</a:t>
            </a:r>
          </a:p>
          <a:p>
            <a:pPr marL="387350" lvl="1" indent="-342900">
              <a:buFont typeface="Arial" panose="020B0604020202020204" pitchFamily="34" charset="0"/>
              <a:buChar char="•"/>
            </a:pPr>
            <a:r>
              <a:rPr lang="en-US" sz="2000" dirty="0"/>
              <a:t>Starter should give the athletes ample time to settle down and assume a balanced position after taking their marks.</a:t>
            </a:r>
          </a:p>
          <a:p>
            <a:pPr marL="387350" lvl="1" indent="-342900">
              <a:buFont typeface="Arial" panose="020B0604020202020204" pitchFamily="34" charset="0"/>
              <a:buChar char="•"/>
            </a:pPr>
            <a:r>
              <a:rPr lang="en-US" sz="2000" dirty="0"/>
              <a:t>Announce: "Ready" (skaters get down into start position).</a:t>
            </a:r>
          </a:p>
          <a:p>
            <a:pPr marL="387350" lvl="1" indent="-342900">
              <a:buFont typeface="Arial" panose="020B0604020202020204" pitchFamily="34" charset="0"/>
              <a:buChar char="•"/>
            </a:pPr>
            <a:r>
              <a:rPr lang="en-US" sz="2000" dirty="0"/>
              <a:t>Signal the start of the race with the firing of a start pistol or blowing a whistle.</a:t>
            </a:r>
          </a:p>
          <a:p>
            <a:endParaRPr lang="en-US" dirty="0"/>
          </a:p>
        </p:txBody>
      </p:sp>
    </p:spTree>
    <p:extLst>
      <p:ext uri="{BB962C8B-B14F-4D97-AF65-F5344CB8AC3E}">
        <p14:creationId xmlns:p14="http://schemas.microsoft.com/office/powerpoint/2010/main" val="3935066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74072" cy="1046064"/>
          </a:xfrm>
        </p:spPr>
        <p:txBody>
          <a:bodyPr/>
          <a:lstStyle/>
          <a:p>
            <a:pPr algn="ctr"/>
            <a:r>
              <a:rPr lang="en-US" dirty="0"/>
              <a:t>Unified Speed Skating Relay Rules</a:t>
            </a:r>
          </a:p>
        </p:txBody>
      </p:sp>
      <p:sp>
        <p:nvSpPr>
          <p:cNvPr id="3" name="Content Placeholder 2"/>
          <p:cNvSpPr>
            <a:spLocks noGrp="1"/>
          </p:cNvSpPr>
          <p:nvPr>
            <p:ph idx="1"/>
          </p:nvPr>
        </p:nvSpPr>
        <p:spPr>
          <a:xfrm>
            <a:off x="544513" y="1412777"/>
            <a:ext cx="7912100" cy="4464050"/>
          </a:xfrm>
        </p:spPr>
        <p:txBody>
          <a:bodyPr/>
          <a:lstStyle/>
          <a:p>
            <a:pPr marL="342900" indent="-342900">
              <a:buFont typeface="Arial" panose="020B0604020202020204" pitchFamily="34" charset="0"/>
              <a:buChar char="•"/>
            </a:pPr>
            <a:r>
              <a:rPr lang="en-US" sz="2400" dirty="0"/>
              <a:t>Each team shall consist of two Special Olympics Athletes and two Unified Partners. </a:t>
            </a:r>
          </a:p>
          <a:p>
            <a:pPr marL="387350" lvl="1" indent="-342900">
              <a:buFont typeface="Arial" panose="020B0604020202020204" pitchFamily="34" charset="0"/>
              <a:buChar char="•"/>
            </a:pPr>
            <a:r>
              <a:rPr lang="en-US" sz="2000" dirty="0"/>
              <a:t>Team members may race in any order.</a:t>
            </a:r>
          </a:p>
          <a:p>
            <a:pPr marL="342900" indent="-342900">
              <a:buFont typeface="Arial" panose="020B0604020202020204" pitchFamily="34" charset="0"/>
              <a:buChar char="•"/>
            </a:pPr>
            <a:r>
              <a:rPr lang="en-US" sz="2400" dirty="0"/>
              <a:t>Each team member must skate a minimum of three laps. The last two laps must be skated by a single skater that will be an Athlete member of the team. </a:t>
            </a:r>
          </a:p>
          <a:p>
            <a:pPr marL="342900" indent="-342900">
              <a:buFont typeface="Arial" panose="020B0604020202020204" pitchFamily="34" charset="0"/>
              <a:buChar char="•"/>
            </a:pPr>
            <a:r>
              <a:rPr lang="en-US" sz="2400" dirty="0"/>
              <a:t>Each team shall be clearly identified by wearing the same uniform or by wearing the same color pinnie, vest or helmet bib. </a:t>
            </a:r>
          </a:p>
          <a:p>
            <a:pPr marL="342900" indent="-342900">
              <a:buFont typeface="Arial" panose="020B0604020202020204" pitchFamily="34" charset="0"/>
              <a:buChar char="•"/>
            </a:pPr>
            <a:r>
              <a:rPr lang="en-US" sz="2400" dirty="0"/>
              <a:t>There should be no more than two relay teams on the ice at any time.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938539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02207" cy="1046064"/>
          </a:xfrm>
        </p:spPr>
        <p:txBody>
          <a:bodyPr/>
          <a:lstStyle/>
          <a:p>
            <a:pPr algn="ctr"/>
            <a:r>
              <a:rPr lang="en-US" dirty="0"/>
              <a:t>Unified Speed Skating Relay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The relay zone will be between the hockey blue lines. </a:t>
            </a:r>
          </a:p>
          <a:p>
            <a:pPr marL="342900" lvl="0" indent="-342900">
              <a:buFont typeface="Arial" panose="020B0604020202020204" pitchFamily="34" charset="0"/>
              <a:buChar char="•"/>
            </a:pPr>
            <a:r>
              <a:rPr lang="en-US" sz="2400" dirty="0"/>
              <a:t>The relay exchange may </a:t>
            </a:r>
            <a:r>
              <a:rPr lang="en-US" sz="2400"/>
              <a:t>be completed by </a:t>
            </a:r>
            <a:r>
              <a:rPr lang="en-US" sz="2400" dirty="0"/>
              <a:t>either push start or tag of hand. </a:t>
            </a:r>
          </a:p>
          <a:p>
            <a:pPr marL="342900" indent="-342900">
              <a:buFont typeface="Arial" panose="020B0604020202020204" pitchFamily="34" charset="0"/>
              <a:buChar char="•"/>
            </a:pPr>
            <a:r>
              <a:rPr lang="en-US" sz="2400" dirty="0"/>
              <a:t>No other personnel, other than the referees, will be on the ice to allow the infield of the track to be used for marshaling and pacing for relay exchanges.</a:t>
            </a:r>
          </a:p>
          <a:p>
            <a:endParaRPr lang="en-US" dirty="0"/>
          </a:p>
        </p:txBody>
      </p:sp>
    </p:spTree>
    <p:extLst>
      <p:ext uri="{BB962C8B-B14F-4D97-AF65-F5344CB8AC3E}">
        <p14:creationId xmlns:p14="http://schemas.microsoft.com/office/powerpoint/2010/main" val="224171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Disqualifications</a:t>
            </a:r>
          </a:p>
        </p:txBody>
      </p:sp>
      <p:sp>
        <p:nvSpPr>
          <p:cNvPr id="3" name="Content Placeholder 2"/>
          <p:cNvSpPr>
            <a:spLocks noGrp="1"/>
          </p:cNvSpPr>
          <p:nvPr>
            <p:ph idx="1"/>
          </p:nvPr>
        </p:nvSpPr>
        <p:spPr/>
        <p:txBody>
          <a:bodyPr/>
          <a:lstStyle/>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When overtaking, the responsibility for any obstruction or collision shall be upon the skater overtaking, provided that the skater being overtaken does not act improperly. </a:t>
            </a:r>
          </a:p>
          <a:p>
            <a:pPr marL="387350" lvl="1" indent="-342900">
              <a:lnSpc>
                <a:spcPct val="100000"/>
              </a:lnSpc>
              <a:spcBef>
                <a:spcPts val="0"/>
              </a:spcBef>
              <a:spcAft>
                <a:spcPts val="600"/>
              </a:spcAft>
              <a:buFont typeface="Arial" panose="020B0604020202020204" pitchFamily="34" charset="0"/>
              <a:buChar char="•"/>
            </a:pPr>
            <a:r>
              <a:rPr lang="en-US" sz="2000" dirty="0">
                <a:effectLst/>
                <a:ea typeface="Calibri" panose="020F0502020204030204" pitchFamily="34" charset="0"/>
              </a:rPr>
              <a:t>A skater on the outside of the track shall be deemed to be the skater overtaking if the skaters are side-by-side entering the first curve.</a:t>
            </a:r>
          </a:p>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 skater shall not deliberately impede or push another skater with any part of his/her body, thereby gaining an advantage.  </a:t>
            </a:r>
          </a:p>
          <a:p>
            <a:pPr marL="387350" lvl="1" indent="-342900">
              <a:lnSpc>
                <a:spcPct val="100000"/>
              </a:lnSpc>
              <a:spcBef>
                <a:spcPts val="0"/>
              </a:spcBef>
              <a:spcAft>
                <a:spcPts val="600"/>
              </a:spcAft>
              <a:buFont typeface="Arial" panose="020B0604020202020204" pitchFamily="34" charset="0"/>
              <a:buChar char="•"/>
            </a:pPr>
            <a:r>
              <a:rPr lang="en-US" sz="2000" dirty="0">
                <a:effectLst/>
                <a:ea typeface="Calibri" panose="020F0502020204030204" pitchFamily="34" charset="0"/>
              </a:rPr>
              <a:t>Any skater who willfully impedes, improperly crosses the course or, in any way interferes with another skater, or conspires with others to cause a race to result otherwise than on its merit, shall be disqualified.</a:t>
            </a:r>
          </a:p>
          <a:p>
            <a:endParaRPr lang="en-US" dirty="0"/>
          </a:p>
        </p:txBody>
      </p:sp>
    </p:spTree>
    <p:extLst>
      <p:ext uri="{BB962C8B-B14F-4D97-AF65-F5344CB8AC3E}">
        <p14:creationId xmlns:p14="http://schemas.microsoft.com/office/powerpoint/2010/main" val="1853383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Disqualifications</a:t>
            </a:r>
          </a:p>
        </p:txBody>
      </p:sp>
      <p:sp>
        <p:nvSpPr>
          <p:cNvPr id="3" name="Content Placeholder 2"/>
          <p:cNvSpPr>
            <a:spLocks noGrp="1"/>
          </p:cNvSpPr>
          <p:nvPr>
            <p:ph idx="1"/>
          </p:nvPr>
        </p:nvSpPr>
        <p:spPr/>
        <p:txBody>
          <a:bodyPr/>
          <a:lstStyle/>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Any skater, who unnecessarily slows down, thereby causing another skater to slow or collide, shall be disqualified.</a:t>
            </a:r>
          </a:p>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 skater who permits himself/herself to receive physical assistance during a race that is not a relay shall be disqualified.</a:t>
            </a:r>
          </a:p>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 skater who uses the wall to maintain balance or to assist in propelling oneself forward is considered assistance and shall be disqualified.</a:t>
            </a:r>
          </a:p>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 skater shall be disqualified for intentionally moving the corner track markers or failing to skate at all times outside the corner track markers.</a:t>
            </a:r>
          </a:p>
          <a:p>
            <a:endParaRPr lang="en-US" dirty="0"/>
          </a:p>
        </p:txBody>
      </p:sp>
    </p:spTree>
    <p:extLst>
      <p:ext uri="{BB962C8B-B14F-4D97-AF65-F5344CB8AC3E}">
        <p14:creationId xmlns:p14="http://schemas.microsoft.com/office/powerpoint/2010/main" val="3419825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978F6C85-62F1-2E45-BAF4-9247EEFC730C}" type="slidenum">
              <a:rPr lang="en-US" smtClean="0"/>
              <a:pPr/>
              <a:t>2</a:t>
            </a:fld>
            <a:endParaRPr lang="en-US" dirty="0"/>
          </a:p>
        </p:txBody>
      </p:sp>
      <p:sp>
        <p:nvSpPr>
          <p:cNvPr id="3" name="Title 2"/>
          <p:cNvSpPr>
            <a:spLocks noGrp="1"/>
          </p:cNvSpPr>
          <p:nvPr>
            <p:ph type="title"/>
          </p:nvPr>
        </p:nvSpPr>
        <p:spPr/>
        <p:txBody>
          <a:bodyPr/>
          <a:lstStyle/>
          <a:p>
            <a:r>
              <a:rPr lang="en-US" dirty="0">
                <a:solidFill>
                  <a:schemeClr val="bg1"/>
                </a:solidFill>
              </a:rPr>
              <a:t>A picture paints a thousand words</a:t>
            </a:r>
            <a:endParaRPr lang="en-US" dirty="0"/>
          </a:p>
        </p:txBody>
      </p:sp>
      <p:sp>
        <p:nvSpPr>
          <p:cNvPr id="4" name="Text Placeholder 3"/>
          <p:cNvSpPr>
            <a:spLocks noGrp="1"/>
          </p:cNvSpPr>
          <p:nvPr>
            <p:ph type="body" sz="half" idx="2"/>
          </p:nvPr>
        </p:nvSpPr>
        <p:spPr/>
        <p:txBody>
          <a:bodyPr/>
          <a:lstStyle/>
          <a:p>
            <a:r>
              <a:rPr lang="en-US" dirty="0">
                <a:solidFill>
                  <a:schemeClr val="bg1"/>
                </a:solidFill>
              </a:rPr>
              <a:t>Use the </a:t>
            </a:r>
            <a:r>
              <a:rPr lang="en-US" b="1" dirty="0">
                <a:solidFill>
                  <a:schemeClr val="bg1"/>
                </a:solidFill>
              </a:rPr>
              <a:t>Picture and Caption </a:t>
            </a:r>
            <a:r>
              <a:rPr lang="en-US" dirty="0">
                <a:solidFill>
                  <a:schemeClr val="bg1"/>
                </a:solidFill>
              </a:rPr>
              <a:t>format to create strong compelling slide like this. Don</a:t>
            </a:r>
            <a:r>
              <a:rPr lang="fr-FR" dirty="0">
                <a:solidFill>
                  <a:schemeClr val="bg1"/>
                </a:solidFill>
              </a:rPr>
              <a:t>’</a:t>
            </a:r>
            <a:r>
              <a:rPr lang="en-US" dirty="0" err="1">
                <a:solidFill>
                  <a:schemeClr val="bg1"/>
                </a:solidFill>
              </a:rPr>
              <a:t>t’t</a:t>
            </a:r>
            <a:r>
              <a:rPr lang="en-US" dirty="0">
                <a:solidFill>
                  <a:schemeClr val="bg1"/>
                </a:solidFill>
              </a:rPr>
              <a:t> forget to caption where possible. For best effect crop the image to fill the placeholder.</a:t>
            </a:r>
          </a:p>
        </p:txBody>
      </p:sp>
      <p:sp>
        <p:nvSpPr>
          <p:cNvPr id="8" name="TextBox 7"/>
          <p:cNvSpPr txBox="1"/>
          <p:nvPr/>
        </p:nvSpPr>
        <p:spPr>
          <a:xfrm>
            <a:off x="384586" y="5572759"/>
            <a:ext cx="2806996" cy="923330"/>
          </a:xfrm>
          <a:prstGeom prst="rect">
            <a:avLst/>
          </a:prstGeom>
          <a:noFill/>
        </p:spPr>
        <p:txBody>
          <a:bodyPr wrap="square" rtlCol="0">
            <a:spAutoFit/>
          </a:bodyPr>
          <a:lstStyle/>
          <a:p>
            <a:r>
              <a:rPr lang="en-US" dirty="0"/>
              <a:t>“Let me win, but if I cannot win, let me be brave in the attempt.”</a:t>
            </a:r>
          </a:p>
        </p:txBody>
      </p:sp>
      <p:pic>
        <p:nvPicPr>
          <p:cNvPr id="9" name="Picture Placeholder 8"/>
          <p:cNvPicPr>
            <a:picLocks noGrp="1"/>
          </p:cNvPicPr>
          <p:nvPr>
            <p:ph type="pic" idx="1"/>
          </p:nvPr>
        </p:nvPicPr>
        <p:blipFill rotWithShape="1">
          <a:blip r:embed="rId2" cstate="print">
            <a:extLst>
              <a:ext uri="{28A0092B-C50C-407E-A947-70E740481C1C}">
                <a14:useLocalDpi xmlns:a14="http://schemas.microsoft.com/office/drawing/2010/main" val="0"/>
              </a:ext>
            </a:extLst>
          </a:blip>
          <a:srcRect l="4396" r="4396"/>
          <a:stretch/>
        </p:blipFill>
        <p:spPr bwMode="auto">
          <a:xfrm>
            <a:off x="176469" y="128259"/>
            <a:ext cx="8791061" cy="6436217"/>
          </a:xfrm>
          <a:prstGeom prst="rect">
            <a:avLst/>
          </a:prstGeom>
          <a:ln w="228600" cap="sq" cmpd="thickThin">
            <a:solidFill>
              <a:srgbClr val="000000"/>
            </a:solidFill>
            <a:prstDash val="solid"/>
            <a:miter lim="800000"/>
          </a:ln>
          <a:effectLst>
            <a:innerShdw blurRad="76200">
              <a:srgbClr val="000000"/>
            </a:innerShdw>
          </a:effectLst>
          <a:extLst>
            <a:ext uri="{53640926-AAD7-44D8-BBD7-CCE9431645EC}">
              <a14:shadowObscured xmlns:a14="http://schemas.microsoft.com/office/drawing/2010/main"/>
            </a:ext>
          </a:extLst>
        </p:spPr>
      </p:pic>
      <p:sp>
        <p:nvSpPr>
          <p:cNvPr id="2" name="Rectangle 1"/>
          <p:cNvSpPr/>
          <p:nvPr/>
        </p:nvSpPr>
        <p:spPr>
          <a:xfrm>
            <a:off x="384586" y="5111306"/>
            <a:ext cx="4572000" cy="646331"/>
          </a:xfrm>
          <a:prstGeom prst="rect">
            <a:avLst/>
          </a:prstGeom>
        </p:spPr>
        <p:txBody>
          <a:bodyPr>
            <a:spAutoFit/>
          </a:bodyPr>
          <a:lstStyle/>
          <a:p>
            <a:r>
              <a:rPr lang="en-US" dirty="0"/>
              <a:t>“Let me win, but if I cannot win, let me be brave in the attempt.”</a:t>
            </a:r>
          </a:p>
        </p:txBody>
      </p:sp>
    </p:spTree>
    <p:extLst>
      <p:ext uri="{BB962C8B-B14F-4D97-AF65-F5344CB8AC3E}">
        <p14:creationId xmlns:p14="http://schemas.microsoft.com/office/powerpoint/2010/main" val="2850282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Disqualifications</a:t>
            </a:r>
          </a:p>
        </p:txBody>
      </p:sp>
      <p:sp>
        <p:nvSpPr>
          <p:cNvPr id="3" name="Content Placeholder 2"/>
          <p:cNvSpPr>
            <a:spLocks noGrp="1"/>
          </p:cNvSpPr>
          <p:nvPr>
            <p:ph idx="1"/>
          </p:nvPr>
        </p:nvSpPr>
        <p:spPr/>
        <p:txBody>
          <a:bodyPr/>
          <a:lstStyle/>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The Referee may disqualify a skater from a race if the skater deliberately kicks out a skate or throws his/her body across the finish line thereby endangering another skater at the finish line.</a:t>
            </a:r>
          </a:p>
          <a:p>
            <a:pPr marL="342900" marR="0" lvl="0" indent="-342900">
              <a:lnSpc>
                <a:spcPct val="100000"/>
              </a:lnSpc>
              <a:spcBef>
                <a:spcPts val="0"/>
              </a:spcBef>
              <a:spcAft>
                <a:spcPts val="600"/>
              </a:spcAft>
              <a:buFont typeface="Arial" panose="020B0604020202020204" pitchFamily="34" charset="0"/>
              <a:buChar char="•"/>
            </a:pPr>
            <a:r>
              <a:rPr lang="en-US" sz="2400" dirty="0">
                <a:effectLst/>
                <a:ea typeface="Calibri" panose="020F0502020204030204" pitchFamily="34" charset="0"/>
              </a:rPr>
              <a:t>A disqualification must be announced at the end of each heat to the skater, team leader, or coach and over the public address system for the benefit of the spectators.</a:t>
            </a:r>
          </a:p>
          <a:p>
            <a:endParaRPr lang="en-US" dirty="0"/>
          </a:p>
        </p:txBody>
      </p:sp>
    </p:spTree>
    <p:extLst>
      <p:ext uri="{BB962C8B-B14F-4D97-AF65-F5344CB8AC3E}">
        <p14:creationId xmlns:p14="http://schemas.microsoft.com/office/powerpoint/2010/main" val="4080882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Basics</a:t>
            </a:r>
          </a:p>
        </p:txBody>
      </p:sp>
      <p:sp>
        <p:nvSpPr>
          <p:cNvPr id="3" name="Content Placeholder 2"/>
          <p:cNvSpPr>
            <a:spLocks noGrp="1"/>
          </p:cNvSpPr>
          <p:nvPr>
            <p:ph idx="1"/>
          </p:nvPr>
        </p:nvSpPr>
        <p:spPr/>
        <p:txBody>
          <a:bodyPr/>
          <a:lstStyle/>
          <a:p>
            <a:pPr marL="342900" indent="-342900">
              <a:spcBef>
                <a:spcPts val="844"/>
              </a:spcBef>
              <a:buFont typeface="Arial"/>
              <a:buChar char="•"/>
              <a:defRPr/>
            </a:pPr>
            <a:r>
              <a:rPr lang="en-US" sz="2400" dirty="0"/>
              <a:t>Sport season: </a:t>
            </a:r>
          </a:p>
          <a:p>
            <a:pPr marL="387350" lvl="1" indent="-342900">
              <a:spcBef>
                <a:spcPts val="844"/>
              </a:spcBef>
              <a:buFont typeface="Arial"/>
              <a:buChar char="•"/>
              <a:defRPr/>
            </a:pPr>
            <a:r>
              <a:rPr lang="en-US" sz="2000" dirty="0"/>
              <a:t>December – February</a:t>
            </a:r>
          </a:p>
          <a:p>
            <a:pPr marL="0" indent="0">
              <a:spcBef>
                <a:spcPts val="844"/>
              </a:spcBef>
              <a:defRPr/>
            </a:pPr>
            <a:r>
              <a:rPr lang="en-US" dirty="0"/>
              <a:t>	</a:t>
            </a:r>
          </a:p>
          <a:p>
            <a:pPr marL="342900" indent="-342900">
              <a:spcBef>
                <a:spcPts val="844"/>
              </a:spcBef>
              <a:buFont typeface="Arial"/>
              <a:buChar char="•"/>
              <a:defRPr/>
            </a:pPr>
            <a:r>
              <a:rPr lang="en-US" sz="2400" dirty="0"/>
              <a:t>Culminating State Events: </a:t>
            </a:r>
          </a:p>
          <a:p>
            <a:pPr marL="387350" lvl="1" indent="-342900">
              <a:spcBef>
                <a:spcPts val="844"/>
              </a:spcBef>
              <a:buFont typeface="Arial"/>
              <a:buChar char="•"/>
              <a:defRPr/>
            </a:pPr>
            <a:r>
              <a:rPr lang="en-US" sz="2000" dirty="0"/>
              <a:t>State Winter Games</a:t>
            </a:r>
          </a:p>
          <a:p>
            <a:pPr marL="342900" indent="-342900">
              <a:spcBef>
                <a:spcPts val="844"/>
              </a:spcBef>
              <a:buFont typeface="Arial"/>
              <a:buChar char="•"/>
              <a:defRPr/>
            </a:pPr>
            <a:endParaRPr lang="en-US" dirty="0"/>
          </a:p>
          <a:p>
            <a:pPr marL="342900" indent="-342900">
              <a:spcBef>
                <a:spcPts val="844"/>
              </a:spcBef>
              <a:buFont typeface="Arial"/>
              <a:buChar char="•"/>
              <a:defRPr/>
            </a:pPr>
            <a:endParaRPr lang="en-US" dirty="0"/>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Events Offered</a:t>
            </a:r>
          </a:p>
        </p:txBody>
      </p:sp>
      <p:sp>
        <p:nvSpPr>
          <p:cNvPr id="3" name="Content Placeholder 2"/>
          <p:cNvSpPr>
            <a:spLocks noGrp="1"/>
          </p:cNvSpPr>
          <p:nvPr>
            <p:ph idx="1"/>
          </p:nvPr>
        </p:nvSpPr>
        <p:spPr>
          <a:xfrm>
            <a:off x="544513" y="1539469"/>
            <a:ext cx="7912100" cy="4464050"/>
          </a:xfrm>
        </p:spPr>
        <p:txBody>
          <a:bodyPr/>
          <a:lstStyle/>
          <a:p>
            <a:pPr marL="342900" indent="-342900">
              <a:buFont typeface="Arial" panose="020B0604020202020204" pitchFamily="34" charset="0"/>
              <a:buChar char="•"/>
            </a:pPr>
            <a:r>
              <a:rPr lang="en-US" sz="2400" dirty="0"/>
              <a:t>100-Meter </a:t>
            </a:r>
          </a:p>
          <a:p>
            <a:pPr marL="342900" indent="-342900">
              <a:buFont typeface="Arial" panose="020B0604020202020204" pitchFamily="34" charset="0"/>
              <a:buChar char="•"/>
            </a:pPr>
            <a:r>
              <a:rPr lang="en-US" sz="2400" dirty="0"/>
              <a:t>300-Meter </a:t>
            </a:r>
          </a:p>
          <a:p>
            <a:pPr marL="342900" indent="-342900">
              <a:buFont typeface="Arial" panose="020B0604020202020204" pitchFamily="34" charset="0"/>
              <a:buChar char="•"/>
            </a:pPr>
            <a:r>
              <a:rPr lang="en-US" sz="2400" dirty="0"/>
              <a:t>500-Meter </a:t>
            </a:r>
          </a:p>
          <a:p>
            <a:pPr marL="342900" indent="-342900">
              <a:buFont typeface="Arial" panose="020B0604020202020204" pitchFamily="34" charset="0"/>
              <a:buChar char="•"/>
            </a:pPr>
            <a:r>
              <a:rPr lang="en-US" sz="2400" dirty="0"/>
              <a:t>800-Meter </a:t>
            </a:r>
          </a:p>
          <a:p>
            <a:pPr marL="342900" indent="-342900">
              <a:buFont typeface="Arial" panose="020B0604020202020204" pitchFamily="34" charset="0"/>
              <a:buChar char="•"/>
            </a:pPr>
            <a:r>
              <a:rPr lang="en-US" sz="2400" dirty="0"/>
              <a:t>3000-Meter Unified Relay</a:t>
            </a:r>
          </a:p>
          <a:p>
            <a:endParaRPr lang="en-US" dirty="0"/>
          </a:p>
        </p:txBody>
      </p:sp>
      <p:sp>
        <p:nvSpPr>
          <p:cNvPr id="4" name="Slide Number Placeholder 3"/>
          <p:cNvSpPr>
            <a:spLocks noGrp="1"/>
          </p:cNvSpPr>
          <p:nvPr>
            <p:ph type="sldNum" sz="quarter" idx="10"/>
          </p:nvPr>
        </p:nvSpPr>
        <p:spPr/>
        <p:txBody>
          <a:bodyPr/>
          <a:lstStyle/>
          <a:p>
            <a:fld id="{62FADDA2-E13B-F548-856B-05843CC20AFE}" type="slidenum">
              <a:rPr lang="en-US" smtClean="0"/>
              <a:pPr/>
              <a:t>4</a:t>
            </a:fld>
            <a:endParaRPr lang="en-US"/>
          </a:p>
        </p:txBody>
      </p:sp>
    </p:spTree>
    <p:extLst>
      <p:ext uri="{BB962C8B-B14F-4D97-AF65-F5344CB8AC3E}">
        <p14:creationId xmlns:p14="http://schemas.microsoft.com/office/powerpoint/2010/main" val="1524820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74072" cy="1046064"/>
          </a:xfrm>
        </p:spPr>
        <p:txBody>
          <a:bodyPr/>
          <a:lstStyle/>
          <a:p>
            <a:pPr algn="ctr"/>
            <a:r>
              <a:rPr lang="en-US" dirty="0"/>
              <a:t>Uniform Guidelines</a:t>
            </a:r>
          </a:p>
        </p:txBody>
      </p:sp>
      <p:sp>
        <p:nvSpPr>
          <p:cNvPr id="5" name="Content Placeholder 4"/>
          <p:cNvSpPr>
            <a:spLocks noGrp="1"/>
          </p:cNvSpPr>
          <p:nvPr>
            <p:ph idx="1"/>
          </p:nvPr>
        </p:nvSpPr>
        <p:spPr/>
        <p:txBody>
          <a:bodyPr/>
          <a:lstStyle/>
          <a:p>
            <a:pPr marL="342900" indent="-342900">
              <a:buFont typeface="Arial" panose="020B0604020202020204" pitchFamily="34" charset="0"/>
              <a:buChar char="•"/>
            </a:pPr>
            <a:r>
              <a:rPr lang="en-US" sz="2400" dirty="0"/>
              <a:t>All speed skaters will wear long-sleeved uniforms, knee pads, shin guards, and cut resistant throat protectors, cut resistant and no protrusions (which might get caught on a blade) gloves/mittens of a protective nature, and an approved safety helmet with a hard shell and chin strap. </a:t>
            </a:r>
          </a:p>
          <a:p>
            <a:pPr marL="342900" indent="-342900">
              <a:buFont typeface="Arial" panose="020B0604020202020204" pitchFamily="34" charset="0"/>
              <a:buChar char="•"/>
            </a:pPr>
            <a:r>
              <a:rPr lang="en-US" sz="2400" dirty="0"/>
              <a:t>All competitors must wear competition numbers for both time trial and final races.</a:t>
            </a:r>
          </a:p>
          <a:p>
            <a:pPr marL="342900" indent="-342900">
              <a:buFont typeface="Arial" panose="020B0604020202020204" pitchFamily="34" charset="0"/>
              <a:buChar char="•"/>
            </a:pPr>
            <a:r>
              <a:rPr lang="en-US" sz="2400" dirty="0"/>
              <a:t>Jewelry, and denim may not be worn during competition or practice. Headwear for religious or medical reasons are acceptable but must be brought to the attention of the Games Director.</a:t>
            </a:r>
          </a:p>
          <a:p>
            <a:pPr marL="342900" indent="-342900">
              <a:buFont typeface="Arial" panose="020B0604020202020204" pitchFamily="34" charset="0"/>
              <a:buChar char="•"/>
            </a:pPr>
            <a:endParaRPr lang="en-US" sz="2400" dirty="0"/>
          </a:p>
          <a:p>
            <a:pPr marL="0" indent="0"/>
            <a:endParaRPr lang="en-US" dirty="0"/>
          </a:p>
        </p:txBody>
      </p:sp>
    </p:spTree>
    <p:extLst>
      <p:ext uri="{BB962C8B-B14F-4D97-AF65-F5344CB8AC3E}">
        <p14:creationId xmlns:p14="http://schemas.microsoft.com/office/powerpoint/2010/main" val="3872354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460004" cy="1046064"/>
          </a:xfrm>
        </p:spPr>
        <p:txBody>
          <a:bodyPr/>
          <a:lstStyle/>
          <a:p>
            <a:pPr algn="ctr"/>
            <a:r>
              <a:rPr lang="en-US" dirty="0"/>
              <a:t>Equipment</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All helmets must be an ISU approved helmet and be free of protrusions</a:t>
            </a:r>
          </a:p>
          <a:p>
            <a:pPr marL="342900" indent="-342900">
              <a:buFont typeface="Arial" panose="020B0604020202020204" pitchFamily="34" charset="0"/>
              <a:buChar char="•"/>
            </a:pPr>
            <a:r>
              <a:rPr lang="en-US" sz="2400" dirty="0"/>
              <a:t>Skates: </a:t>
            </a:r>
          </a:p>
          <a:p>
            <a:pPr marL="387350" lvl="1" indent="-342900">
              <a:buFont typeface="Arial" panose="020B0604020202020204" pitchFamily="34" charset="0"/>
              <a:buChar char="•"/>
            </a:pPr>
            <a:r>
              <a:rPr lang="en-US" sz="2000" dirty="0"/>
              <a:t>Speed skaters should wear speed skates. In the event speed skates are not available to the athlete, hockey skates may be used. Figure skates and </a:t>
            </a:r>
            <a:r>
              <a:rPr lang="en-US" sz="2000" dirty="0" err="1"/>
              <a:t>Klap</a:t>
            </a:r>
            <a:r>
              <a:rPr lang="en-US" sz="2000" dirty="0"/>
              <a:t> style speed skate blades are not permitted.</a:t>
            </a:r>
          </a:p>
          <a:p>
            <a:pPr marL="342900" indent="-342900">
              <a:buFont typeface="Arial" panose="020B0604020202020204" pitchFamily="34" charset="0"/>
              <a:buChar char="•"/>
            </a:pPr>
            <a:r>
              <a:rPr lang="en-US" sz="2400" dirty="0"/>
              <a:t>Elbow pads are optional. </a:t>
            </a:r>
          </a:p>
          <a:p>
            <a:pPr marL="342900" indent="-342900">
              <a:buFont typeface="Arial" panose="020B0604020202020204" pitchFamily="34" charset="0"/>
              <a:buChar char="•"/>
            </a:pPr>
            <a:r>
              <a:rPr lang="en-US" sz="2400" dirty="0"/>
              <a:t>Competition equipment, such as skates, must pass all appropriate safety guidelines. </a:t>
            </a:r>
          </a:p>
          <a:p>
            <a:pPr marL="342900" indent="-342900">
              <a:buFont typeface="Arial" panose="020B0604020202020204" pitchFamily="34" charset="0"/>
              <a:buChar char="•"/>
            </a:pPr>
            <a:endParaRPr lang="en-US" sz="2400" dirty="0"/>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4105042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44410" cy="1046064"/>
          </a:xfrm>
        </p:spPr>
        <p:txBody>
          <a:bodyPr/>
          <a:lstStyle/>
          <a:p>
            <a:pPr algn="ctr"/>
            <a:r>
              <a:rPr lang="en-US" dirty="0"/>
              <a:t>Rink Layout</a:t>
            </a:r>
          </a:p>
        </p:txBody>
      </p:sp>
      <p:sp>
        <p:nvSpPr>
          <p:cNvPr id="3" name="Content Placeholder 2"/>
          <p:cNvSpPr>
            <a:spLocks noGrp="1"/>
          </p:cNvSpPr>
          <p:nvPr>
            <p:ph idx="1"/>
          </p:nvPr>
        </p:nvSpPr>
        <p:spPr>
          <a:xfrm>
            <a:off x="544513" y="1582000"/>
            <a:ext cx="8064915" cy="4464050"/>
          </a:xfrm>
        </p:spPr>
        <p:txBody>
          <a:bodyPr/>
          <a:lstStyle/>
          <a:p>
            <a:pPr marL="342900" indent="-342900">
              <a:buFont typeface="Arial" panose="020B0604020202020204" pitchFamily="34" charset="0"/>
              <a:buChar char="•"/>
            </a:pPr>
            <a:r>
              <a:rPr lang="en-US" sz="2400" dirty="0"/>
              <a:t>The track shall be set on an ice rink with a minimum length of 56.38 m and a minimum width of 25.90 m.</a:t>
            </a:r>
          </a:p>
          <a:p>
            <a:pPr marL="387350" lvl="1" indent="-342900">
              <a:buFont typeface="Arial" panose="020B0604020202020204" pitchFamily="34" charset="0"/>
              <a:buChar char="•"/>
            </a:pPr>
            <a:r>
              <a:rPr lang="en-US" sz="2000" dirty="0"/>
              <a:t>This is the size of a typical hockey size ice rink.</a:t>
            </a:r>
          </a:p>
          <a:p>
            <a:pPr marL="342900" lvl="0" indent="-342900">
              <a:buFont typeface="Arial" panose="020B0604020202020204" pitchFamily="34" charset="0"/>
              <a:buChar char="•"/>
            </a:pPr>
            <a:r>
              <a:rPr lang="en-US" sz="2400" dirty="0"/>
              <a:t>If a 111-meter track is used the distance and laps are:</a:t>
            </a:r>
          </a:p>
          <a:p>
            <a:pPr marL="387350" lvl="1" indent="-342900">
              <a:buFont typeface="Arial" panose="020B0604020202020204" pitchFamily="34" charset="0"/>
              <a:buChar char="•"/>
            </a:pPr>
            <a:r>
              <a:rPr lang="en-US" sz="2000" dirty="0"/>
              <a:t>1 Lap = 111 M</a:t>
            </a:r>
          </a:p>
          <a:p>
            <a:pPr marL="387350" lvl="1" indent="-342900">
              <a:buFont typeface="Arial" panose="020B0604020202020204" pitchFamily="34" charset="0"/>
              <a:buChar char="•"/>
            </a:pPr>
            <a:r>
              <a:rPr lang="en-US" sz="2000" dirty="0"/>
              <a:t>3 Laps = 333 M</a:t>
            </a:r>
          </a:p>
          <a:p>
            <a:pPr marL="387350" lvl="1" indent="-342900">
              <a:buFont typeface="Arial" panose="020B0604020202020204" pitchFamily="34" charset="0"/>
              <a:buChar char="•"/>
            </a:pPr>
            <a:r>
              <a:rPr lang="en-US" sz="2000" dirty="0"/>
              <a:t>4.5 Laps = 500 M</a:t>
            </a:r>
          </a:p>
          <a:p>
            <a:pPr marL="387350" lvl="1" indent="-342900">
              <a:buFont typeface="Arial" panose="020B0604020202020204" pitchFamily="34" charset="0"/>
              <a:buChar char="•"/>
            </a:pPr>
            <a:r>
              <a:rPr lang="en-US" sz="2000" dirty="0"/>
              <a:t>7 Laps = 777 M</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16275" cy="1046064"/>
          </a:xfrm>
        </p:spPr>
        <p:txBody>
          <a:bodyPr/>
          <a:lstStyle/>
          <a:p>
            <a:pPr algn="ctr"/>
            <a:r>
              <a:rPr lang="en-US" dirty="0"/>
              <a:t>Rink Layout</a:t>
            </a:r>
          </a:p>
        </p:txBody>
      </p:sp>
      <p:sp>
        <p:nvSpPr>
          <p:cNvPr id="3" name="Content Placeholder 2"/>
          <p:cNvSpPr>
            <a:spLocks noGrp="1"/>
          </p:cNvSpPr>
          <p:nvPr>
            <p:ph idx="1"/>
          </p:nvPr>
        </p:nvSpPr>
        <p:spPr>
          <a:xfrm>
            <a:off x="544513" y="1412777"/>
            <a:ext cx="7621292" cy="4464050"/>
          </a:xfrm>
        </p:spPr>
        <p:txBody>
          <a:bodyPr/>
          <a:lstStyle/>
          <a:p>
            <a:pPr marL="342900" indent="-342900">
              <a:buFont typeface="Arial" panose="020B0604020202020204" pitchFamily="34" charset="0"/>
              <a:buChar char="•"/>
            </a:pPr>
            <a:r>
              <a:rPr lang="en-US" sz="2400" dirty="0"/>
              <a:t>Nothing shall be placed in or above the competitors' paths, or on or above the ice. </a:t>
            </a:r>
          </a:p>
          <a:p>
            <a:pPr marL="342900" indent="-342900">
              <a:buFont typeface="Arial" panose="020B0604020202020204" pitchFamily="34" charset="0"/>
              <a:buChar char="•"/>
            </a:pPr>
            <a:r>
              <a:rPr lang="en-US" sz="2400" dirty="0"/>
              <a:t>Safety mats must be present during all training and competition periods</a:t>
            </a:r>
          </a:p>
          <a:p>
            <a:pPr marL="342900" indent="-342900">
              <a:buFont typeface="Arial" panose="020B0604020202020204" pitchFamily="34" charset="0"/>
              <a:buChar char="•"/>
            </a:pPr>
            <a:r>
              <a:rPr lang="en-US" sz="2400" dirty="0"/>
              <a:t>Rink barriers/walls shall be covered by mats from the curve apex block to the centerline of the rink. The mats shall be of double thickness along the rink barrier on the far side of the curve. Mats shall be attached to the rink barrier with their weight on the ice.  Mat height must be adequate to cover the height of the wall of the ice rink. </a:t>
            </a:r>
          </a:p>
          <a:p>
            <a:pPr marL="342900" indent="-342900">
              <a:buFont typeface="Arial" panose="020B0604020202020204" pitchFamily="34" charset="0"/>
              <a:buChar char="•"/>
            </a:pPr>
            <a:endParaRPr lang="en-US" dirty="0">
              <a:latin typeface="+mj-lt"/>
            </a:endParaRPr>
          </a:p>
        </p:txBody>
      </p:sp>
    </p:spTree>
    <p:extLst>
      <p:ext uri="{BB962C8B-B14F-4D97-AF65-F5344CB8AC3E}">
        <p14:creationId xmlns:p14="http://schemas.microsoft.com/office/powerpoint/2010/main" val="9576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366713"/>
            <a:ext cx="7530342" cy="1046064"/>
          </a:xfrm>
        </p:spPr>
        <p:txBody>
          <a:bodyPr/>
          <a:lstStyle/>
          <a:p>
            <a:pPr algn="ctr"/>
            <a:r>
              <a:rPr lang="en-US" dirty="0"/>
              <a:t>Rink Layout</a:t>
            </a:r>
          </a:p>
        </p:txBody>
      </p:sp>
      <p:grpSp>
        <p:nvGrpSpPr>
          <p:cNvPr id="5" name="Group 4"/>
          <p:cNvGrpSpPr>
            <a:grpSpLocks/>
          </p:cNvGrpSpPr>
          <p:nvPr/>
        </p:nvGrpSpPr>
        <p:grpSpPr bwMode="auto">
          <a:xfrm>
            <a:off x="1238819" y="2182774"/>
            <a:ext cx="6666362" cy="3274484"/>
            <a:chOff x="1062757" y="1092363"/>
            <a:chExt cx="66662" cy="32748"/>
          </a:xfrm>
        </p:grpSpPr>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2757" y="1092363"/>
              <a:ext cx="66662" cy="327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7" name="Text Box 4"/>
            <p:cNvSpPr txBox="1">
              <a:spLocks noChangeArrowheads="1"/>
            </p:cNvSpPr>
            <p:nvPr/>
          </p:nvSpPr>
          <p:spPr bwMode="auto">
            <a:xfrm>
              <a:off x="1105281" y="1101280"/>
              <a:ext cx="8572" cy="1143"/>
            </a:xfrm>
            <a:prstGeom prst="rect">
              <a:avLst/>
            </a:prstGeom>
            <a:solidFill>
              <a:srgbClr val="FFFFFF"/>
            </a:solidFill>
            <a:ln>
              <a:noFill/>
            </a:ln>
            <a:effectLst/>
            <a:extLs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rot="0" vert="horz" wrap="square" lIns="36576" tIns="36576" rIns="36576" bIns="36576" anchor="t" anchorCtr="0" upright="1">
              <a:noAutofit/>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Text Box 5"/>
            <p:cNvSpPr txBox="1">
              <a:spLocks noChangeArrowheads="1"/>
            </p:cNvSpPr>
            <p:nvPr/>
          </p:nvSpPr>
          <p:spPr bwMode="auto">
            <a:xfrm>
              <a:off x="1100994" y="1113853"/>
              <a:ext cx="10002" cy="2286"/>
            </a:xfrm>
            <a:prstGeom prst="rect">
              <a:avLst/>
            </a:prstGeom>
            <a:solidFill>
              <a:srgbClr val="FFFFFF"/>
            </a:solidFill>
            <a:ln>
              <a:noFill/>
            </a:ln>
            <a:effectLst/>
            <a:extLs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rot="0" vert="horz" wrap="square" lIns="36576" tIns="36576" rIns="36576" bIns="36576" anchor="t" anchorCtr="0" upright="1">
              <a:noAutofit/>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9" name="Text Box 6"/>
            <p:cNvSpPr txBox="1">
              <a:spLocks noChangeArrowheads="1"/>
            </p:cNvSpPr>
            <p:nvPr/>
          </p:nvSpPr>
          <p:spPr bwMode="auto">
            <a:xfrm>
              <a:off x="1104138" y="1112710"/>
              <a:ext cx="1714" cy="1429"/>
            </a:xfrm>
            <a:prstGeom prst="rect">
              <a:avLst/>
            </a:prstGeom>
            <a:solidFill>
              <a:srgbClr val="FFFFFF"/>
            </a:solidFill>
            <a:ln>
              <a:noFill/>
            </a:ln>
            <a:effectLst/>
            <a:extLs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rot="0" vert="horz" wrap="square" lIns="36576" tIns="36576" rIns="36576" bIns="36576" anchor="t" anchorCtr="0" upright="1">
              <a:noAutofit/>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p:txBody>
        </p:sp>
      </p:grpSp>
    </p:spTree>
    <p:extLst>
      <p:ext uri="{BB962C8B-B14F-4D97-AF65-F5344CB8AC3E}">
        <p14:creationId xmlns:p14="http://schemas.microsoft.com/office/powerpoint/2010/main" val="345091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97d50b4-5445-4cbe-8b7c-19560245d71c">
      <Terms xmlns="http://schemas.microsoft.com/office/infopath/2007/PartnerControls"/>
    </lcf76f155ced4ddcb4097134ff3c332f>
    <TaxCatchAll xmlns="829f0623-7a72-4883-9e9d-537f6a93513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12673F7679C44F91F70AA5EA08EDEE" ma:contentTypeVersion="14" ma:contentTypeDescription="Create a new document." ma:contentTypeScope="" ma:versionID="84dfd12724c76a04736c65c8608f9eb6">
  <xsd:schema xmlns:xsd="http://www.w3.org/2001/XMLSchema" xmlns:xs="http://www.w3.org/2001/XMLSchema" xmlns:p="http://schemas.microsoft.com/office/2006/metadata/properties" xmlns:ns2="697d50b4-5445-4cbe-8b7c-19560245d71c" xmlns:ns3="829f0623-7a72-4883-9e9d-537f6a935139" targetNamespace="http://schemas.microsoft.com/office/2006/metadata/properties" ma:root="true" ma:fieldsID="d9e1e4c240ef67a4a93777f1eaceb76b" ns2:_="" ns3:_="">
    <xsd:import namespace="697d50b4-5445-4cbe-8b7c-19560245d71c"/>
    <xsd:import namespace="829f0623-7a72-4883-9e9d-537f6a93513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7d50b4-5445-4cbe-8b7c-19560245d7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e8fc15-8a5d-49d8-ae6d-2f66576a867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9f0623-7a72-4883-9e9d-537f6a93513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94e278dc-01f2-4fc2-866f-05418f7e8965}" ma:internalName="TaxCatchAll" ma:showField="CatchAllData" ma:web="829f0623-7a72-4883-9e9d-537f6a9351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92B5BB-0829-4A40-938E-8E110D4ADFBE}">
  <ds:schemaRefs>
    <ds:schemaRef ds:uri="http://schemas.microsoft.com/office/2006/metadata/properties"/>
    <ds:schemaRef ds:uri="http://schemas.microsoft.com/office/infopath/2007/PartnerControls"/>
    <ds:schemaRef ds:uri="697d50b4-5445-4cbe-8b7c-19560245d71c"/>
    <ds:schemaRef ds:uri="829f0623-7a72-4883-9e9d-537f6a935139"/>
  </ds:schemaRefs>
</ds:datastoreItem>
</file>

<file path=customXml/itemProps2.xml><?xml version="1.0" encoding="utf-8"?>
<ds:datastoreItem xmlns:ds="http://schemas.openxmlformats.org/officeDocument/2006/customXml" ds:itemID="{0EBA07C4-06EE-4802-99E9-F3B32C8CF5E7}">
  <ds:schemaRefs>
    <ds:schemaRef ds:uri="http://schemas.microsoft.com/sharepoint/v3/contenttype/forms"/>
  </ds:schemaRefs>
</ds:datastoreItem>
</file>

<file path=customXml/itemProps3.xml><?xml version="1.0" encoding="utf-8"?>
<ds:datastoreItem xmlns:ds="http://schemas.openxmlformats.org/officeDocument/2006/customXml" ds:itemID="{9DADB475-FF3C-4F8B-99FB-0B3E12585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7d50b4-5445-4cbe-8b7c-19560245d71c"/>
    <ds:schemaRef ds:uri="829f0623-7a72-4883-9e9d-537f6a9351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SO_AP_Presentation.potx</Template>
  <TotalTime>552</TotalTime>
  <Words>1341</Words>
  <Application>Microsoft Office PowerPoint</Application>
  <PresentationFormat>On-screen Show (4:3)</PresentationFormat>
  <Paragraphs>98</Paragraphs>
  <Slides>20</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20</vt:i4>
      </vt:variant>
    </vt:vector>
  </HeadingPairs>
  <TitlesOfParts>
    <vt:vector size="32" baseType="lpstr">
      <vt:lpstr>Arial</vt:lpstr>
      <vt:lpstr>Calibri</vt:lpstr>
      <vt:lpstr>Calibri Light</vt:lpstr>
      <vt:lpstr>Gill Sans</vt:lpstr>
      <vt:lpstr>Helvetica Neue</vt:lpstr>
      <vt:lpstr>Ubuntu</vt:lpstr>
      <vt:lpstr>Ubuntu Light</vt:lpstr>
      <vt:lpstr>SO_AP_Presentation</vt:lpstr>
      <vt:lpstr>Custom Design</vt:lpstr>
      <vt:lpstr>Body White copy</vt:lpstr>
      <vt:lpstr>Blank</vt:lpstr>
      <vt:lpstr>1_Blank</vt:lpstr>
      <vt:lpstr>Speed Skating Official Rules</vt:lpstr>
      <vt:lpstr>A picture paints a thousand words</vt:lpstr>
      <vt:lpstr>The Basics</vt:lpstr>
      <vt:lpstr>Events Offered</vt:lpstr>
      <vt:lpstr>Uniform Guidelines</vt:lpstr>
      <vt:lpstr>Equipment</vt:lpstr>
      <vt:lpstr>Rink Layout</vt:lpstr>
      <vt:lpstr>Rink Layout</vt:lpstr>
      <vt:lpstr>Rink Layout</vt:lpstr>
      <vt:lpstr>General  Rules</vt:lpstr>
      <vt:lpstr>Start Equipment</vt:lpstr>
      <vt:lpstr>Track Markers</vt:lpstr>
      <vt:lpstr>Race Start</vt:lpstr>
      <vt:lpstr>Race Start </vt:lpstr>
      <vt:lpstr>Start Command</vt:lpstr>
      <vt:lpstr>Unified Speed Skating Relay Rules</vt:lpstr>
      <vt:lpstr>Unified Speed Skating Relay Rules</vt:lpstr>
      <vt:lpstr>Disqualifications</vt:lpstr>
      <vt:lpstr>Disqualifications</vt:lpstr>
      <vt:lpstr>Disqualifications</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Nick  Caudle</cp:lastModifiedBy>
  <cp:revision>68</cp:revision>
  <dcterms:created xsi:type="dcterms:W3CDTF">2012-05-09T16:21:13Z</dcterms:created>
  <dcterms:modified xsi:type="dcterms:W3CDTF">2025-07-24T13:52:26Z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0x0101008012673F7679C44F91F70AA5EA08EDEE</vt:lpwstr>
  </property>
  <property fmtid="{D5CDD505-2E9C-101B-9397-08002B2CF9AE}" pid="3" name="Order">
    <vt:r8>18677200</vt:r8>
  </property>
  <property fmtid="{D5CDD505-2E9C-101B-9397-08002B2CF9AE}" pid="4" name="MediaServiceImageTags">
    <vt:lpwstr/>
  </property>
</Properties>
</file>